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kKaYPvBfB2sa0NRaaanfregXP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B4FFC-C517-4DAE-B804-9423B06A4C52}" v="3" dt="2023-01-24T12:34:50.372"/>
  </p1510:revLst>
</p1510:revInfo>
</file>

<file path=ppt/tableStyles.xml><?xml version="1.0" encoding="utf-8"?>
<a:tblStyleLst xmlns:a="http://schemas.openxmlformats.org/drawingml/2006/main" def="{AB16F90E-35EC-4443-A461-BDC2E3535921}">
  <a:tblStyle styleId="{AB16F90E-35EC-4443-A461-BDC2E3535921}" styleName="Table_0">
    <a:wholeTbl>
      <a:tcTxStyle b="off" i="off">
        <a:font>
          <a:latin typeface="+mn-lt"/>
          <a:ea typeface="+mn-lt"/>
          <a:cs typeface="+mn-lt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9EBF5"/>
          </a:solidFill>
        </a:fill>
      </a:tcStyle>
    </a:wholeTbl>
    <a:band1H>
      <a:tcTxStyle/>
      <a:tcStyle>
        <a:tcBdr/>
        <a:fill>
          <a:solidFill>
            <a:srgbClr val="CFD5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5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+mn-lt"/>
          <a:ea typeface="+mn-lt"/>
          <a:cs typeface="+mn-lt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+mn-lt"/>
          <a:ea typeface="+mn-lt"/>
          <a:cs typeface="+mn-lt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+mn-lt"/>
          <a:ea typeface="+mn-lt"/>
          <a:cs typeface="+mn-lt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+mn-lt"/>
          <a:ea typeface="+mn-lt"/>
          <a:cs typeface="+mn-lt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o Orton-Clarke" userId="8c6cb799fa38e1a0" providerId="Windows Live" clId="Web-{3F6B4FFC-C517-4DAE-B804-9423B06A4C52}"/>
    <pc:docChg chg="modSld">
      <pc:chgData name="Nino Orton-Clarke" userId="8c6cb799fa38e1a0" providerId="Windows Live" clId="Web-{3F6B4FFC-C517-4DAE-B804-9423B06A4C52}" dt="2023-01-24T12:34:50.372" v="2"/>
      <pc:docMkLst>
        <pc:docMk/>
      </pc:docMkLst>
      <pc:sldChg chg="modSp">
        <pc:chgData name="Nino Orton-Clarke" userId="8c6cb799fa38e1a0" providerId="Windows Live" clId="Web-{3F6B4FFC-C517-4DAE-B804-9423B06A4C52}" dt="2023-01-24T12:33:05.901" v="0" actId="14100"/>
        <pc:sldMkLst>
          <pc:docMk/>
          <pc:sldMk cId="0" sldId="262"/>
        </pc:sldMkLst>
        <pc:spChg chg="mod">
          <ac:chgData name="Nino Orton-Clarke" userId="8c6cb799fa38e1a0" providerId="Windows Live" clId="Web-{3F6B4FFC-C517-4DAE-B804-9423B06A4C52}" dt="2023-01-24T12:33:05.901" v="0" actId="14100"/>
          <ac:spMkLst>
            <pc:docMk/>
            <pc:sldMk cId="0" sldId="262"/>
            <ac:spMk id="182" creationId="{00000000-0000-0000-0000-000000000000}"/>
          </ac:spMkLst>
        </pc:spChg>
      </pc:sldChg>
      <pc:sldChg chg="modSp">
        <pc:chgData name="Nino Orton-Clarke" userId="8c6cb799fa38e1a0" providerId="Windows Live" clId="Web-{3F6B4FFC-C517-4DAE-B804-9423B06A4C52}" dt="2023-01-24T12:34:50.372" v="2"/>
        <pc:sldMkLst>
          <pc:docMk/>
          <pc:sldMk cId="0" sldId="269"/>
        </pc:sldMkLst>
        <pc:picChg chg="mod modCrop">
          <ac:chgData name="Nino Orton-Clarke" userId="8c6cb799fa38e1a0" providerId="Windows Live" clId="Web-{3F6B4FFC-C517-4DAE-B804-9423B06A4C52}" dt="2023-01-24T12:34:50.372" v="2"/>
          <ac:picMkLst>
            <pc:docMk/>
            <pc:sldMk cId="0" sldId="269"/>
            <ac:picMk id="26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F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4330021" y="617924"/>
            <a:ext cx="7977819" cy="272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/>
              <a:t>Football Tournament Database (Rockborne Edition)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6095034" y="3557542"/>
            <a:ext cx="5066589" cy="1747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Nino and Pavanith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86" name="Google Shape;86;p1"/>
          <p:cNvGrpSpPr/>
          <p:nvPr/>
        </p:nvGrpSpPr>
        <p:grpSpPr>
          <a:xfrm>
            <a:off x="6209736" y="3268769"/>
            <a:ext cx="972162" cy="41358"/>
            <a:chOff x="6209736" y="3268769"/>
            <a:chExt cx="972162" cy="41358"/>
          </a:xfrm>
        </p:grpSpPr>
        <p:sp>
          <p:nvSpPr>
            <p:cNvPr id="87" name="Google Shape;87;p1"/>
            <p:cNvSpPr/>
            <p:nvPr/>
          </p:nvSpPr>
          <p:spPr>
            <a:xfrm>
              <a:off x="6209736" y="3290440"/>
              <a:ext cx="972162" cy="3831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8" name="Google Shape;88;p1"/>
            <p:cNvGrpSpPr/>
            <p:nvPr/>
          </p:nvGrpSpPr>
          <p:grpSpPr>
            <a:xfrm>
              <a:off x="6213265" y="3268769"/>
              <a:ext cx="965003" cy="41358"/>
              <a:chOff x="6213265" y="3268769"/>
              <a:chExt cx="965003" cy="41358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6213265" y="3308920"/>
                <a:ext cx="13094" cy="1170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rgbClr val="8DAA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6226396" y="3310109"/>
                <a:ext cx="155" cy="18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rgbClr val="8DAA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7174245" y="3268769"/>
                <a:ext cx="4023" cy="73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rgbClr val="8DAA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pic>
        <p:nvPicPr>
          <p:cNvPr id="92" name="Google Shape;92;p1" descr="A picture containing person, sky, outdoor, spo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0" y="10274"/>
            <a:ext cx="4483157" cy="323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4318" y="1955053"/>
            <a:ext cx="451798" cy="44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908" y="4155831"/>
            <a:ext cx="4042507" cy="269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7323" y="4138703"/>
            <a:ext cx="4788585" cy="273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5753" y="6078818"/>
            <a:ext cx="451798" cy="44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3071" y="5729194"/>
            <a:ext cx="451798" cy="44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89071" y="5675406"/>
            <a:ext cx="451798" cy="44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50553" y="5899524"/>
            <a:ext cx="451798" cy="44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6361" y="4206925"/>
            <a:ext cx="451798" cy="44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7017235" y="0"/>
            <a:ext cx="789032" cy="6865831"/>
          </a:xfrm>
          <a:custGeom>
            <a:avLst/>
            <a:gdLst/>
            <a:ahLst/>
            <a:cxnLst/>
            <a:rect l="l" t="t" r="r" b="b"/>
            <a:pathLst>
              <a:path w="789032" h="6865831" extrusionOk="0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7017236" y="887217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-1" y="0"/>
            <a:ext cx="7498749" cy="6150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0" descr="image"/>
          <p:cNvPicPr preferRelativeResize="0"/>
          <p:nvPr/>
        </p:nvPicPr>
        <p:blipFill rotWithShape="1">
          <a:blip r:embed="rId3">
            <a:alphaModFix/>
          </a:blip>
          <a:srcRect l="23632" t="22390" r="-92"/>
          <a:stretch/>
        </p:blipFill>
        <p:spPr>
          <a:xfrm>
            <a:off x="180899" y="1491123"/>
            <a:ext cx="7136947" cy="387575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0"/>
          <p:cNvSpPr/>
          <p:nvPr/>
        </p:nvSpPr>
        <p:spPr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xfrm>
            <a:off x="7804744" y="1852042"/>
            <a:ext cx="5175162" cy="257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Q2. List all fixtures for a specific date (i.e. 29th of October 2022</a:t>
            </a:r>
            <a:r>
              <a:rPr lang="en-GB" sz="3700">
                <a:solidFill>
                  <a:srgbClr val="FFFFFF"/>
                </a:solidFill>
              </a:rPr>
              <a:t>).</a:t>
            </a:r>
            <a:br>
              <a:rPr lang="en-GB" sz="3700">
                <a:solidFill>
                  <a:srgbClr val="FFFFFF"/>
                </a:solidFill>
              </a:rPr>
            </a:br>
            <a:b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8105355" y="2301411"/>
            <a:ext cx="3652789" cy="410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GB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columns from ‘fixtures’ table are listed, filtering for rows where  date is ‘2022-10-29’.</a:t>
            </a:r>
            <a:endParaRPr/>
          </a:p>
          <a:p>
            <a:pPr marL="571500" marR="0" lvl="0" indent="-3600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b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b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GB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Test: Successful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7017235" y="0"/>
            <a:ext cx="789032" cy="6865831"/>
          </a:xfrm>
          <a:custGeom>
            <a:avLst/>
            <a:gdLst/>
            <a:ahLst/>
            <a:cxnLst/>
            <a:rect l="l" t="t" r="r" b="b"/>
            <a:pathLst>
              <a:path w="789032" h="6865831" extrusionOk="0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7017236" y="887217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-1" y="0"/>
            <a:ext cx="7498749" cy="6150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1" descr="image"/>
          <p:cNvPicPr preferRelativeResize="0"/>
          <p:nvPr/>
        </p:nvPicPr>
        <p:blipFill rotWithShape="1">
          <a:blip r:embed="rId3">
            <a:alphaModFix/>
          </a:blip>
          <a:srcRect l="24029" t="22663" r="117"/>
          <a:stretch/>
        </p:blipFill>
        <p:spPr>
          <a:xfrm>
            <a:off x="264933" y="1749588"/>
            <a:ext cx="6960453" cy="37966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/>
          <p:nvPr/>
        </p:nvSpPr>
        <p:spPr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7909763" y="608795"/>
            <a:ext cx="4279188" cy="237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Q3. List all the players who have scored more than 2 goals.</a:t>
            </a:r>
            <a:br>
              <a:rPr lang="en-GB" sz="3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 txBox="1"/>
          <p:nvPr/>
        </p:nvSpPr>
        <p:spPr>
          <a:xfrm>
            <a:off x="8286257" y="2226399"/>
            <a:ext cx="3262028" cy="364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3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8111121" y="3308279"/>
            <a:ext cx="3467379" cy="322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Selects ‘player name’ and ‘goals’ columns, filtering for rows where there are more than 2 goals.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-GB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Test: Successful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7017235" y="0"/>
            <a:ext cx="789032" cy="6865831"/>
          </a:xfrm>
          <a:custGeom>
            <a:avLst/>
            <a:gdLst/>
            <a:ahLst/>
            <a:cxnLst/>
            <a:rect l="l" t="t" r="r" b="b"/>
            <a:pathLst>
              <a:path w="789032" h="6865831" extrusionOk="0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7017236" y="887217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-1" y="0"/>
            <a:ext cx="7498749" cy="6150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2"/>
          <p:cNvSpPr txBox="1">
            <a:spLocks noGrp="1"/>
          </p:cNvSpPr>
          <p:nvPr>
            <p:ph type="title"/>
          </p:nvPr>
        </p:nvSpPr>
        <p:spPr>
          <a:xfrm>
            <a:off x="7931147" y="-7831"/>
            <a:ext cx="4132925" cy="273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r>
              <a:rPr lang="en-GB" sz="340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Q4. Return the total number of goals scored in the season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2"/>
          <p:cNvSpPr txBox="1"/>
          <p:nvPr/>
        </p:nvSpPr>
        <p:spPr>
          <a:xfrm>
            <a:off x="8044126" y="2845942"/>
            <a:ext cx="3905444" cy="33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GB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Query displays the sum of goals scored by all clubs involved in the tournament.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GB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Test: Successful</a:t>
            </a:r>
            <a:endParaRPr/>
          </a:p>
        </p:txBody>
      </p:sp>
      <p:pic>
        <p:nvPicPr>
          <p:cNvPr id="244" name="Google Shape;244;p12" descr="image"/>
          <p:cNvPicPr preferRelativeResize="0"/>
          <p:nvPr/>
        </p:nvPicPr>
        <p:blipFill rotWithShape="1">
          <a:blip r:embed="rId3">
            <a:alphaModFix/>
          </a:blip>
          <a:srcRect l="23427" t="22785" r="588" b="-48"/>
          <a:stretch/>
        </p:blipFill>
        <p:spPr>
          <a:xfrm>
            <a:off x="220204" y="1509153"/>
            <a:ext cx="7058338" cy="383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7017235" y="0"/>
            <a:ext cx="789032" cy="6865831"/>
          </a:xfrm>
          <a:custGeom>
            <a:avLst/>
            <a:gdLst/>
            <a:ahLst/>
            <a:cxnLst/>
            <a:rect l="l" t="t" r="r" b="b"/>
            <a:pathLst>
              <a:path w="789032" h="6865831" extrusionOk="0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7017236" y="887217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3"/>
          <p:cNvSpPr/>
          <p:nvPr/>
        </p:nvSpPr>
        <p:spPr>
          <a:xfrm>
            <a:off x="-1" y="0"/>
            <a:ext cx="7498749" cy="6150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3"/>
          <p:cNvSpPr/>
          <p:nvPr/>
        </p:nvSpPr>
        <p:spPr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/>
          </p:nvPr>
        </p:nvSpPr>
        <p:spPr>
          <a:xfrm>
            <a:off x="7803602" y="1103500"/>
            <a:ext cx="4572043" cy="177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r>
              <a:rPr lang="en-GB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Q5. Return the number of goals in favour, goals against, goals difference and points by team</a:t>
            </a:r>
            <a:endParaRPr/>
          </a:p>
        </p:txBody>
      </p:sp>
      <p:pic>
        <p:nvPicPr>
          <p:cNvPr id="255" name="Google Shape;255;p13" descr="image"/>
          <p:cNvPicPr preferRelativeResize="0"/>
          <p:nvPr/>
        </p:nvPicPr>
        <p:blipFill rotWithShape="1">
          <a:blip r:embed="rId3">
            <a:alphaModFix/>
          </a:blip>
          <a:srcRect l="23629" t="23323"/>
          <a:stretch/>
        </p:blipFill>
        <p:spPr>
          <a:xfrm>
            <a:off x="370178" y="1639359"/>
            <a:ext cx="6758390" cy="357928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3"/>
          <p:cNvSpPr txBox="1"/>
          <p:nvPr/>
        </p:nvSpPr>
        <p:spPr>
          <a:xfrm>
            <a:off x="8020354" y="5180373"/>
            <a:ext cx="4261944" cy="114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GB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Requested columns are listed from ‘clubs’ table, ordered by most points.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GB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Test: Successful</a:t>
            </a:r>
            <a:endParaRPr/>
          </a:p>
        </p:txBody>
      </p:sp>
      <p:sp>
        <p:nvSpPr>
          <p:cNvPr id="257" name="Google Shape;257;p13"/>
          <p:cNvSpPr txBox="1"/>
          <p:nvPr/>
        </p:nvSpPr>
        <p:spPr>
          <a:xfrm>
            <a:off x="7803601" y="3429000"/>
            <a:ext cx="4572043" cy="177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7017235" y="0"/>
            <a:ext cx="789032" cy="6865831"/>
          </a:xfrm>
          <a:custGeom>
            <a:avLst/>
            <a:gdLst/>
            <a:ahLst/>
            <a:cxnLst/>
            <a:rect l="l" t="t" r="r" b="b"/>
            <a:pathLst>
              <a:path w="789032" h="6865831" extrusionOk="0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7017236" y="887217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-1" y="0"/>
            <a:ext cx="7498749" cy="6150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4" descr="image"/>
          <p:cNvPicPr preferRelativeResize="0"/>
          <p:nvPr/>
        </p:nvPicPr>
        <p:blipFill rotWithShape="1">
          <a:blip r:embed="rId3">
            <a:alphaModFix/>
          </a:blip>
          <a:srcRect l="23455" t="22810" r="109" b="365"/>
          <a:stretch/>
        </p:blipFill>
        <p:spPr>
          <a:xfrm>
            <a:off x="149127" y="1295354"/>
            <a:ext cx="6879919" cy="41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/>
          <p:nvPr/>
        </p:nvSpPr>
        <p:spPr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7918805" y="887217"/>
            <a:ext cx="4080879" cy="170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Q6. List the number of cards (yellow and red) per team</a:t>
            </a:r>
            <a:endParaRPr/>
          </a:p>
        </p:txBody>
      </p:sp>
      <p:sp>
        <p:nvSpPr>
          <p:cNvPr id="269" name="Google Shape;269;p14"/>
          <p:cNvSpPr txBox="1"/>
          <p:nvPr/>
        </p:nvSpPr>
        <p:spPr>
          <a:xfrm>
            <a:off x="7959866" y="3166368"/>
            <a:ext cx="4080879" cy="170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b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7792396" y="5211317"/>
            <a:ext cx="4196082" cy="170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Joins clubs and players table using ‘club_id’ as a key.</a:t>
            </a:r>
            <a:endParaRPr sz="1800" b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Calculated total cards, yellow cards and red cards from ‘players’ table are listed with corresponding club names from ‘clubs’ table.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Rows are grouped by club name and ordered by the most total cards.</a:t>
            </a:r>
            <a:endParaRPr sz="1800" b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Ordered them based on most  cards received to less cards received 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: Successful </a:t>
            </a:r>
            <a:endParaRPr sz="1800" b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54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54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7017235" y="0"/>
            <a:ext cx="789032" cy="6865831"/>
          </a:xfrm>
          <a:custGeom>
            <a:avLst/>
            <a:gdLst/>
            <a:ahLst/>
            <a:cxnLst/>
            <a:rect l="l" t="t" r="r" b="b"/>
            <a:pathLst>
              <a:path w="789032" h="6865831" extrusionOk="0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7017236" y="887217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-1" y="0"/>
            <a:ext cx="7498749" cy="6150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15" descr="image"/>
          <p:cNvPicPr preferRelativeResize="0"/>
          <p:nvPr/>
        </p:nvPicPr>
        <p:blipFill rotWithShape="1">
          <a:blip r:embed="rId3">
            <a:alphaModFix/>
          </a:blip>
          <a:srcRect l="24029" t="22695"/>
          <a:stretch/>
        </p:blipFill>
        <p:spPr>
          <a:xfrm>
            <a:off x="430835" y="1652976"/>
            <a:ext cx="6586399" cy="3552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5"/>
          <p:cNvSpPr/>
          <p:nvPr/>
        </p:nvSpPr>
        <p:spPr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Calibri"/>
              <a:buNone/>
            </a:pPr>
            <a:r>
              <a:rPr lang="en-GB"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Q7. Return the games that are going to be played(friendly matches)</a:t>
            </a:r>
            <a:br>
              <a:rPr lang="en-GB"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8085044" y="3647514"/>
            <a:ext cx="336176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function fixture, date, venue_name, fixture type from ‘fixtures’ 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function chooses the friendly fixtures.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9035089" y="5437423"/>
            <a:ext cx="3563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Test: Successful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7017235" y="0"/>
            <a:ext cx="789032" cy="6865831"/>
          </a:xfrm>
          <a:custGeom>
            <a:avLst/>
            <a:gdLst/>
            <a:ahLst/>
            <a:cxnLst/>
            <a:rect l="l" t="t" r="r" b="b"/>
            <a:pathLst>
              <a:path w="789032" h="6865831" extrusionOk="0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6"/>
          <p:cNvSpPr/>
          <p:nvPr/>
        </p:nvSpPr>
        <p:spPr>
          <a:xfrm>
            <a:off x="7017236" y="887217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-1" y="0"/>
            <a:ext cx="7498749" cy="6150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16"/>
          <p:cNvPicPr preferRelativeResize="0"/>
          <p:nvPr/>
        </p:nvPicPr>
        <p:blipFill rotWithShape="1">
          <a:blip r:embed="rId3">
            <a:alphaModFix/>
          </a:blip>
          <a:srcRect l="23567" t="7085" r="-48" b="51537"/>
          <a:stretch/>
        </p:blipFill>
        <p:spPr>
          <a:xfrm>
            <a:off x="99200" y="810976"/>
            <a:ext cx="7300349" cy="50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6"/>
          <p:cNvSpPr/>
          <p:nvPr/>
        </p:nvSpPr>
        <p:spPr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6"/>
          <p:cNvSpPr txBox="1">
            <a:spLocks noGrp="1"/>
          </p:cNvSpPr>
          <p:nvPr>
            <p:ph type="title"/>
          </p:nvPr>
        </p:nvSpPr>
        <p:spPr>
          <a:xfrm>
            <a:off x="8365834" y="466519"/>
            <a:ext cx="3262028" cy="273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GB"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3100">
                <a:solidFill>
                  <a:srgbClr val="FFFFFF"/>
                </a:solidFill>
              </a:rPr>
              <a:t>8.</a:t>
            </a:r>
            <a:r>
              <a:rPr lang="en-GB"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Develop a store procedure to add new players. It needs to consider warnings and exceptions.</a:t>
            </a:r>
            <a:br>
              <a:rPr lang="en-GB" sz="3100">
                <a:solidFill>
                  <a:srgbClr val="FFFFFF"/>
                </a:solidFill>
              </a:rPr>
            </a:br>
            <a:endParaRPr sz="3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6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645957" y="5517222"/>
            <a:ext cx="679409" cy="251095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9062511" y="6039299"/>
            <a:ext cx="3126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Unsuccessful </a:t>
            </a:r>
            <a:endParaRPr/>
          </a:p>
        </p:txBody>
      </p:sp>
      <p:sp>
        <p:nvSpPr>
          <p:cNvPr id="298" name="Google Shape;298;p16"/>
          <p:cNvSpPr txBox="1"/>
          <p:nvPr/>
        </p:nvSpPr>
        <p:spPr>
          <a:xfrm>
            <a:off x="8501421" y="3233305"/>
            <a:ext cx="312644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Managed to implement the store procedure but without considering warnings and exceptions.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7"/>
          <p:cNvSpPr/>
          <p:nvPr/>
        </p:nvSpPr>
        <p:spPr>
          <a:xfrm>
            <a:off x="409710" y="1022350"/>
            <a:ext cx="709612" cy="2095501"/>
          </a:xfrm>
          <a:custGeom>
            <a:avLst/>
            <a:gdLst/>
            <a:ahLst/>
            <a:cxnLst/>
            <a:rect l="l" t="t" r="r" b="b"/>
            <a:pathLst>
              <a:path w="447" h="1363" extrusionOk="0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409710" y="837744"/>
            <a:ext cx="403225" cy="1705431"/>
          </a:xfrm>
          <a:custGeom>
            <a:avLst/>
            <a:gdLst/>
            <a:ahLst/>
            <a:cxnLst/>
            <a:rect l="l" t="t" r="r" b="b"/>
            <a:pathLst>
              <a:path w="254" h="1109" extrusionOk="0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7"/>
          <p:cNvSpPr/>
          <p:nvPr/>
        </p:nvSpPr>
        <p:spPr>
          <a:xfrm>
            <a:off x="644660" y="640894"/>
            <a:ext cx="168275" cy="1713195"/>
          </a:xfrm>
          <a:custGeom>
            <a:avLst/>
            <a:gdLst/>
            <a:ahLst/>
            <a:cxnLst/>
            <a:rect l="l" t="t" r="r" b="b"/>
            <a:pathLst>
              <a:path w="106" h="1114" extrusionOk="0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11223203" y="635716"/>
            <a:ext cx="328612" cy="1742360"/>
          </a:xfrm>
          <a:custGeom>
            <a:avLst/>
            <a:gdLst/>
            <a:ahLst/>
            <a:cxnLst/>
            <a:rect l="l" t="t" r="r" b="b"/>
            <a:pathLst>
              <a:path w="207" h="1114" extrusionOk="0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7"/>
          <p:cNvSpPr/>
          <p:nvPr/>
        </p:nvSpPr>
        <p:spPr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GB" sz="4000">
                <a:solidFill>
                  <a:srgbClr val="FFFFFF"/>
                </a:solidFill>
              </a:rPr>
              <a:t>Task 4: Conclusion/Reflection</a:t>
            </a:r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body" idx="1"/>
          </p:nvPr>
        </p:nvSpPr>
        <p:spPr>
          <a:xfrm>
            <a:off x="1367624" y="2490436"/>
            <a:ext cx="9708995" cy="356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/>
              <a:t>The majority of tests were successful, where the desired data was extracted in order to answer questions. 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/>
              <a:t>Unfortunately, Question 8 didn't take warnings and exceptions into consideration.</a:t>
            </a:r>
            <a:endParaRPr sz="240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/>
              <a:t>Data could also have been normalised further, using more tables i.e. a ‘cards’ table.</a:t>
            </a:r>
            <a:endParaRPr sz="2400"/>
          </a:p>
          <a:p>
            <a:pPr marL="3429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 txBox="1"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GB" sz="6600"/>
              <a:t>Thank you for listening </a:t>
            </a:r>
            <a:endParaRPr sz="6600"/>
          </a:p>
        </p:txBody>
      </p:sp>
      <p:pic>
        <p:nvPicPr>
          <p:cNvPr id="317" name="Google Shape;317;p18" descr="Smiling Face with No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700" y="591670"/>
            <a:ext cx="2742004" cy="27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8"/>
          <p:cNvSpPr/>
          <p:nvPr/>
        </p:nvSpPr>
        <p:spPr>
          <a:xfrm>
            <a:off x="3807702" y="5509052"/>
            <a:ext cx="4572000" cy="18288"/>
          </a:xfrm>
          <a:custGeom>
            <a:avLst/>
            <a:gdLst/>
            <a:ahLst/>
            <a:cxnLst/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GB" sz="5200"/>
              <a:t>Overview </a:t>
            </a:r>
            <a:endParaRPr sz="5200"/>
          </a:p>
        </p:txBody>
      </p:sp>
      <p:grpSp>
        <p:nvGrpSpPr>
          <p:cNvPr id="107" name="Google Shape;107;p2"/>
          <p:cNvGrpSpPr/>
          <p:nvPr/>
        </p:nvGrpSpPr>
        <p:grpSpPr>
          <a:xfrm>
            <a:off x="772895" y="3186812"/>
            <a:ext cx="10509438" cy="1628962"/>
            <a:chOff x="3080" y="1361187"/>
            <a:chExt cx="10509438" cy="1628962"/>
          </a:xfrm>
        </p:grpSpPr>
        <p:sp>
          <p:nvSpPr>
            <p:cNvPr id="108" name="Google Shape;108;p2"/>
            <p:cNvSpPr/>
            <p:nvPr/>
          </p:nvSpPr>
          <p:spPr>
            <a:xfrm>
              <a:off x="3080" y="1361187"/>
              <a:ext cx="2199649" cy="1396777"/>
            </a:xfrm>
            <a:prstGeom prst="roundRect">
              <a:avLst>
                <a:gd name="adj" fmla="val 10000"/>
              </a:avLst>
            </a:prstGeom>
            <a:solidFill>
              <a:srgbClr val="1A9A7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7486" y="1593372"/>
              <a:ext cx="2199649" cy="1396777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1A9A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288396" y="1634282"/>
              <a:ext cx="2117829" cy="1314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TASK 1: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80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 Diagram</a:t>
              </a:r>
              <a:endPara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691541" y="1361187"/>
              <a:ext cx="2199649" cy="1396777"/>
            </a:xfrm>
            <a:prstGeom prst="roundRect">
              <a:avLst>
                <a:gd name="adj" fmla="val 10000"/>
              </a:avLst>
            </a:prstGeom>
            <a:solidFill>
              <a:srgbClr val="1A9A7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935947" y="1593372"/>
              <a:ext cx="2199649" cy="1396777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1A9A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2976857" y="1634282"/>
              <a:ext cx="2117829" cy="1314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TASK 2: Implementation</a:t>
              </a:r>
              <a:endPara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380002" y="1361187"/>
              <a:ext cx="2199649" cy="1396777"/>
            </a:xfrm>
            <a:prstGeom prst="roundRect">
              <a:avLst>
                <a:gd name="adj" fmla="val 10000"/>
              </a:avLst>
            </a:prstGeom>
            <a:solidFill>
              <a:srgbClr val="1A9A7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624408" y="1593372"/>
              <a:ext cx="2199649" cy="1396777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1A9A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5665318" y="1634282"/>
              <a:ext cx="2117829" cy="1314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TASK 3: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80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Testing </a:t>
              </a:r>
              <a:endPara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068463" y="1361187"/>
              <a:ext cx="2199649" cy="1396777"/>
            </a:xfrm>
            <a:prstGeom prst="roundRect">
              <a:avLst>
                <a:gd name="adj" fmla="val 10000"/>
              </a:avLst>
            </a:prstGeom>
            <a:solidFill>
              <a:srgbClr val="1A9A7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12869" y="1593372"/>
              <a:ext cx="2199649" cy="1396777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1A9A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8353779" y="1634282"/>
              <a:ext cx="2117829" cy="1314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GB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TASK 4: Conclusion </a:t>
              </a:r>
              <a:endPara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486785" y="645054"/>
            <a:ext cx="4792038" cy="55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GB" sz="5200"/>
              <a:t>Case Study Brief</a:t>
            </a:r>
            <a:endParaRPr sz="5200"/>
          </a:p>
        </p:txBody>
      </p:sp>
      <p:grpSp>
        <p:nvGrpSpPr>
          <p:cNvPr id="126" name="Google Shape;126;p3"/>
          <p:cNvGrpSpPr/>
          <p:nvPr/>
        </p:nvGrpSpPr>
        <p:grpSpPr>
          <a:xfrm>
            <a:off x="5278823" y="2808301"/>
            <a:ext cx="6263639" cy="1304598"/>
            <a:chOff x="0" y="2100044"/>
            <a:chExt cx="6263639" cy="1304598"/>
          </a:xfrm>
        </p:grpSpPr>
        <p:sp>
          <p:nvSpPr>
            <p:cNvPr id="127" name="Google Shape;127;p3"/>
            <p:cNvSpPr/>
            <p:nvPr/>
          </p:nvSpPr>
          <p:spPr>
            <a:xfrm>
              <a:off x="0" y="2100044"/>
              <a:ext cx="1761648" cy="1118646"/>
            </a:xfrm>
            <a:prstGeom prst="roundRect">
              <a:avLst>
                <a:gd name="adj" fmla="val 10000"/>
              </a:avLst>
            </a:prstGeom>
            <a:solidFill>
              <a:srgbClr val="1A9A7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95738" y="2285996"/>
              <a:ext cx="1761648" cy="1118646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1A9A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228502" y="2318760"/>
              <a:ext cx="1696120" cy="1053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Case study was based on six a side football tournament for Rockborne.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153126" y="2100044"/>
              <a:ext cx="1761648" cy="1118646"/>
            </a:xfrm>
            <a:prstGeom prst="roundRect">
              <a:avLst>
                <a:gd name="adj" fmla="val 10000"/>
              </a:avLst>
            </a:prstGeom>
            <a:solidFill>
              <a:srgbClr val="1A9A7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348865" y="2285996"/>
              <a:ext cx="1761648" cy="1118646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1A9A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2381629" y="2318760"/>
              <a:ext cx="1696120" cy="1053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With 4 club teams playing both home and away games. 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06252" y="2100044"/>
              <a:ext cx="1761648" cy="1118646"/>
            </a:xfrm>
            <a:prstGeom prst="roundRect">
              <a:avLst>
                <a:gd name="adj" fmla="val 10000"/>
              </a:avLst>
            </a:prstGeom>
            <a:solidFill>
              <a:srgbClr val="1A9A7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01991" y="2285996"/>
              <a:ext cx="1761648" cy="1118646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1A9A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4534755" y="2318760"/>
              <a:ext cx="1696120" cy="1053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GB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 venues and players from different cohorts .</a:t>
              </a: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4"/>
          <p:cNvGrpSpPr/>
          <p:nvPr/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2" name="Google Shape;142;p4"/>
            <p:cNvSpPr/>
            <p:nvPr/>
          </p:nvSpPr>
          <p:spPr>
            <a:xfrm>
              <a:off x="11223203" y="635716"/>
              <a:ext cx="328612" cy="1742360"/>
            </a:xfrm>
            <a:custGeom>
              <a:avLst/>
              <a:gdLst/>
              <a:ahLst/>
              <a:cxnLst/>
              <a:rect l="l" t="t" r="r" b="b"/>
              <a:pathLst>
                <a:path w="207" h="1114" extrusionOk="0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rgbClr val="0E4D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09710" y="1022350"/>
              <a:ext cx="709612" cy="2095501"/>
            </a:xfrm>
            <a:custGeom>
              <a:avLst/>
              <a:gdLst/>
              <a:ahLst/>
              <a:cxnLst/>
              <a:rect l="l" t="t" r="r" b="b"/>
              <a:pathLst>
                <a:path w="447" h="1363" extrusionOk="0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rgbClr val="0E4D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409710" y="837744"/>
              <a:ext cx="403225" cy="1705431"/>
            </a:xfrm>
            <a:custGeom>
              <a:avLst/>
              <a:gdLst/>
              <a:ahLst/>
              <a:cxnLst/>
              <a:rect l="l" t="t" r="r" b="b"/>
              <a:pathLst>
                <a:path w="254" h="1109" extrusionOk="0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rgbClr val="1573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644660" y="640894"/>
              <a:ext cx="168275" cy="1713195"/>
            </a:xfrm>
            <a:custGeom>
              <a:avLst/>
              <a:gdLst/>
              <a:ahLst/>
              <a:cxnLst/>
              <a:rect l="l" t="t" r="r" b="b"/>
              <a:pathLst>
                <a:path w="106" h="1114" extrusionOk="0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rgbClr val="0E4D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4"/>
          <p:cNvSpPr txBox="1"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GB" sz="4000">
                <a:solidFill>
                  <a:srgbClr val="FFFFFF"/>
                </a:solidFill>
              </a:rPr>
              <a:t>Task 1 :  ER Diagram Key</a:t>
            </a:r>
            <a:endParaRPr/>
          </a:p>
        </p:txBody>
      </p:sp>
      <p:sp>
        <p:nvSpPr>
          <p:cNvPr id="148" name="Google Shape;148;p4"/>
          <p:cNvSpPr txBox="1">
            <a:spLocks noGrp="1"/>
          </p:cNvSpPr>
          <p:nvPr>
            <p:ph type="body" idx="1"/>
          </p:nvPr>
        </p:nvSpPr>
        <p:spPr>
          <a:xfrm>
            <a:off x="1414629" y="3117852"/>
            <a:ext cx="4053545" cy="220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/>
              <a:t>Entity relationship diagram - a type of flowchart which defines entities and how they related to each other within a multiple table system.</a:t>
            </a:r>
            <a:endParaRPr/>
          </a:p>
        </p:txBody>
      </p:sp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t="623" r="-2" b="1384"/>
          <a:stretch/>
        </p:blipFill>
        <p:spPr>
          <a:xfrm>
            <a:off x="6098892" y="2492376"/>
            <a:ext cx="4802404" cy="356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5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2224" t="2885" r="11035" b="13220"/>
          <a:stretch/>
        </p:blipFill>
        <p:spPr>
          <a:xfrm>
            <a:off x="2494589" y="643467"/>
            <a:ext cx="7202822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 flipH="1">
            <a:off x="521144" y="911116"/>
            <a:ext cx="687754" cy="5710965"/>
          </a:xfrm>
          <a:custGeom>
            <a:avLst/>
            <a:gdLst/>
            <a:ahLst/>
            <a:cxnLst/>
            <a:rect l="l" t="t" r="r" b="b"/>
            <a:pathLst>
              <a:path w="414" h="2447" extrusionOk="0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 flipH="1">
            <a:off x="800164" y="643467"/>
            <a:ext cx="409371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795528" y="644382"/>
            <a:ext cx="10734055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1570455" y="1118009"/>
            <a:ext cx="4194241" cy="31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GB"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Dictionary </a:t>
            </a:r>
            <a:endParaRPr/>
          </a:p>
        </p:txBody>
      </p:sp>
      <p:graphicFrame>
        <p:nvGraphicFramePr>
          <p:cNvPr id="172" name="Google Shape;172;p6"/>
          <p:cNvGraphicFramePr/>
          <p:nvPr/>
        </p:nvGraphicFramePr>
        <p:xfrm>
          <a:off x="4689805" y="884402"/>
          <a:ext cx="6540050" cy="3832300"/>
        </p:xfrm>
        <a:graphic>
          <a:graphicData uri="http://schemas.openxmlformats.org/drawingml/2006/table">
            <a:tbl>
              <a:tblPr firstRow="1" bandRow="1">
                <a:noFill/>
                <a:tableStyleId>{AB16F90E-35EC-4443-A461-BDC2E3535921}</a:tableStyleId>
              </a:tblPr>
              <a:tblGrid>
                <a:gridCol w="263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Data attribute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Meaning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Format</a:t>
                      </a:r>
                      <a:endParaRPr/>
                    </a:p>
                  </a:txBody>
                  <a:tcPr marL="68975" marR="68975" marT="34500" marB="34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Group name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The name of the group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Text</a:t>
                      </a:r>
                      <a:endParaRPr/>
                    </a:p>
                  </a:txBody>
                  <a:tcPr marL="68975" marR="68975" marT="34500" marB="34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Date/Time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Time and date of the football match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Date</a:t>
                      </a:r>
                      <a:endParaRPr/>
                    </a:p>
                  </a:txBody>
                  <a:tcPr marL="68975" marR="68975" marT="34500" marB="34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Venue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Name of the venue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Text</a:t>
                      </a:r>
                      <a:endParaRPr/>
                    </a:p>
                  </a:txBody>
                  <a:tcPr marL="68975" marR="68975" marT="34500" marB="34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Player name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Name of the player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Text</a:t>
                      </a:r>
                      <a:endParaRPr/>
                    </a:p>
                  </a:txBody>
                  <a:tcPr marL="68975" marR="68975" marT="34500" marB="34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Fixture type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Is the fixture a friendly or a tournament match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Text</a:t>
                      </a:r>
                      <a:endParaRPr/>
                    </a:p>
                  </a:txBody>
                  <a:tcPr marL="68975" marR="68975" marT="34500" marB="34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ID Goal ID, Match ID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Unique character 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Number</a:t>
                      </a:r>
                      <a:endParaRPr/>
                    </a:p>
                  </a:txBody>
                  <a:tcPr marL="68975" marR="68975" marT="34500" marB="34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1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strike="noStrike" cap="none"/>
                        <a:t>Goals difference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strike="noStrike" cap="none"/>
                        <a:t>The difference between goals scored and goals conceded</a:t>
                      </a:r>
                      <a:endParaRPr/>
                    </a:p>
                  </a:txBody>
                  <a:tcPr marL="68975" marR="68975" marT="34500" marB="34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strike="noStrike" cap="none"/>
                        <a:t>Number</a:t>
                      </a:r>
                      <a:endParaRPr/>
                    </a:p>
                  </a:txBody>
                  <a:tcPr marL="68975" marR="68975" marT="34500" marB="34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7"/>
          <p:cNvGrpSpPr/>
          <p:nvPr/>
        </p:nvGrpSpPr>
        <p:grpSpPr>
          <a:xfrm flipH="1">
            <a:off x="534367" y="563918"/>
            <a:ext cx="4119932" cy="5978614"/>
            <a:chOff x="7513372" y="803186"/>
            <a:chExt cx="4163968" cy="5978614"/>
          </a:xfrm>
        </p:grpSpPr>
        <p:sp>
          <p:nvSpPr>
            <p:cNvPr id="179" name="Google Shape;179;p7"/>
            <p:cNvSpPr/>
            <p:nvPr/>
          </p:nvSpPr>
          <p:spPr>
            <a:xfrm>
              <a:off x="10989586" y="1070835"/>
              <a:ext cx="687754" cy="5710965"/>
            </a:xfrm>
            <a:custGeom>
              <a:avLst/>
              <a:gdLst/>
              <a:ahLst/>
              <a:cxnLst/>
              <a:rect l="l" t="t" r="r" b="b"/>
              <a:pathLst>
                <a:path w="414" h="2447" extrusionOk="0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rgbClr val="1573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0988949" y="803186"/>
              <a:ext cx="409371" cy="5521414"/>
            </a:xfrm>
            <a:custGeom>
              <a:avLst/>
              <a:gdLst/>
              <a:ahLst/>
              <a:cxnLst/>
              <a:rect l="l" t="t" r="r" b="b"/>
              <a:pathLst>
                <a:path w="209" h="2358" extrusionOk="0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rgbClr val="0E4D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1098468" y="885651"/>
            <a:ext cx="3386110" cy="461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GB" sz="3700">
                <a:solidFill>
                  <a:srgbClr val="FFFFFF"/>
                </a:solidFill>
              </a:rPr>
              <a:t>Task 2 : Implementation </a:t>
            </a:r>
            <a:endParaRPr/>
          </a:p>
        </p:txBody>
      </p:sp>
      <p:sp>
        <p:nvSpPr>
          <p:cNvPr id="183" name="Google Shape;183;p7"/>
          <p:cNvSpPr txBox="1">
            <a:spLocks noGrp="1"/>
          </p:cNvSpPr>
          <p:nvPr>
            <p:ph type="body" idx="1"/>
          </p:nvPr>
        </p:nvSpPr>
        <p:spPr>
          <a:xfrm>
            <a:off x="4978708" y="885651"/>
            <a:ext cx="6525220" cy="461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/>
              <a:t>Data was initially extracted from a pdf document and separated into tables in one Excel workbook.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/>
              <a:t>Data that had been copied and pasted required trimming.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/>
              <a:t>A new database was created in pgAdmin to host the tables.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/>
              <a:t>Tables were created manually rather than through queries.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/>
              <a:t>Tables from Excel workbook had to be separated into individual CSV files to be imported into pgAdmin.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8"/>
          <p:cNvGrpSpPr/>
          <p:nvPr/>
        </p:nvGrpSpPr>
        <p:grpSpPr>
          <a:xfrm flipH="1">
            <a:off x="534367" y="563918"/>
            <a:ext cx="4119932" cy="5978614"/>
            <a:chOff x="7513372" y="803186"/>
            <a:chExt cx="4163968" cy="5978614"/>
          </a:xfrm>
        </p:grpSpPr>
        <p:sp>
          <p:nvSpPr>
            <p:cNvPr id="190" name="Google Shape;190;p8"/>
            <p:cNvSpPr/>
            <p:nvPr/>
          </p:nvSpPr>
          <p:spPr>
            <a:xfrm>
              <a:off x="10989586" y="1070835"/>
              <a:ext cx="687754" cy="5710965"/>
            </a:xfrm>
            <a:custGeom>
              <a:avLst/>
              <a:gdLst/>
              <a:ahLst/>
              <a:cxnLst/>
              <a:rect l="l" t="t" r="r" b="b"/>
              <a:pathLst>
                <a:path w="414" h="2447" extrusionOk="0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rgbClr val="1573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0988949" y="803186"/>
              <a:ext cx="409371" cy="5521414"/>
            </a:xfrm>
            <a:custGeom>
              <a:avLst/>
              <a:gdLst/>
              <a:ahLst/>
              <a:cxnLst/>
              <a:rect l="l" t="t" r="r" b="b"/>
              <a:pathLst>
                <a:path w="209" h="2358" extrusionOk="0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rgbClr val="0E4D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Task 3 : Testing </a:t>
            </a:r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body" idx="1"/>
          </p:nvPr>
        </p:nvSpPr>
        <p:spPr>
          <a:xfrm>
            <a:off x="4866649" y="616710"/>
            <a:ext cx="6525220" cy="461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/>
              <a:t>We were given 8 questions to answer with data extracted from the database to determine whether the model works.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7017235" y="0"/>
            <a:ext cx="789032" cy="6865831"/>
          </a:xfrm>
          <a:custGeom>
            <a:avLst/>
            <a:gdLst/>
            <a:ahLst/>
            <a:cxnLst/>
            <a:rect l="l" t="t" r="r" b="b"/>
            <a:pathLst>
              <a:path w="789032" h="6865831" extrusionOk="0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rgbClr val="1573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7017236" y="887217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0E4D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-1" y="0"/>
            <a:ext cx="7498749" cy="6150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9" descr="image"/>
          <p:cNvPicPr preferRelativeResize="0"/>
          <p:nvPr/>
        </p:nvPicPr>
        <p:blipFill rotWithShape="1">
          <a:blip r:embed="rId3">
            <a:alphaModFix/>
          </a:blip>
          <a:srcRect l="23801" t="23525" r="-156"/>
          <a:stretch/>
        </p:blipFill>
        <p:spPr>
          <a:xfrm>
            <a:off x="71919" y="1387011"/>
            <a:ext cx="7287794" cy="38662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/>
          <p:nvPr/>
        </p:nvSpPr>
        <p:spPr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br>
              <a:rPr lang="en-GB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8111122" y="2583950"/>
            <a:ext cx="3280778" cy="391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rPr>
              <a:t>Joins ‘players’ and ‘groups’ tables using ‘group_id’ as a key.</a:t>
            </a:r>
            <a:endParaRPr sz="2400" u="none" strike="noStrike" cap="none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F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rPr>
              <a:t>Filters for rows where group name is ‘Cohort 4’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rPr>
              <a:t>     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rPr>
              <a:t>	Test: Successful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7804744" y="400692"/>
            <a:ext cx="4384208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rPr>
              <a:t>Q1. List all students, who play for a particular department (i.e. Cohort 4group).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Football Tournament Database (Rockborne Edition)</vt:lpstr>
      <vt:lpstr>Overview </vt:lpstr>
      <vt:lpstr>Case Study Brief</vt:lpstr>
      <vt:lpstr>Task 1 :  ER Diagram Key</vt:lpstr>
      <vt:lpstr>PowerPoint Presentation</vt:lpstr>
      <vt:lpstr>Data Dictionary </vt:lpstr>
      <vt:lpstr>Task 2 : Implementation </vt:lpstr>
      <vt:lpstr>Task 3 : Testing </vt:lpstr>
      <vt:lpstr> </vt:lpstr>
      <vt:lpstr>Q2. List all fixtures for a specific date (i.e. 29th of October 2022).     </vt:lpstr>
      <vt:lpstr>PowerPoint Presentation</vt:lpstr>
      <vt:lpstr>Q4. Return the total number of goals scored in the season</vt:lpstr>
      <vt:lpstr>Q5. Return the number of goals in favour, goals against, goals difference and points by team</vt:lpstr>
      <vt:lpstr>PowerPoint Presentation</vt:lpstr>
      <vt:lpstr>Q7. Return the games that are going to be played(friendly matches) </vt:lpstr>
      <vt:lpstr>Q8. Develop a store procedure to add new players. It needs to consider warnings and exceptions. </vt:lpstr>
      <vt:lpstr>Task 4: Conclusion/Reflection</vt:lpstr>
      <vt:lpstr>Thank you for listening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Tournament Database (Rockborne Edition)</dc:title>
  <dc:creator>Pavanith Pushpanandarajah</dc:creator>
  <cp:revision>3</cp:revision>
  <dcterms:created xsi:type="dcterms:W3CDTF">2022-09-28T08:00:35Z</dcterms:created>
  <dcterms:modified xsi:type="dcterms:W3CDTF">2023-01-24T12:34:52Z</dcterms:modified>
</cp:coreProperties>
</file>